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72" r:id="rId2"/>
  </p:sldIdLst>
  <p:sldSz cx="6858000" cy="9144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E3FDE45-AF77-4B5C-9715-49D594BDF05E}" styleName="Light Style 1 - Accent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044" autoAdjust="0"/>
    <p:restoredTop sz="94674" autoAdjust="0"/>
  </p:normalViewPr>
  <p:slideViewPr>
    <p:cSldViewPr>
      <p:cViewPr varScale="1">
        <p:scale>
          <a:sx n="78" d="100"/>
          <a:sy n="78" d="100"/>
        </p:scale>
        <p:origin x="3222" y="96"/>
      </p:cViewPr>
      <p:guideLst>
        <p:guide orient="horz" pos="2880"/>
        <p:guide pos="2160"/>
      </p:guideLst>
    </p:cSldViewPr>
  </p:slideViewPr>
  <p:outlineViewPr>
    <p:cViewPr>
      <p:scale>
        <a:sx n="33" d="100"/>
        <a:sy n="33" d="100"/>
      </p:scale>
      <p:origin x="48" y="59274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0" d="100"/>
        <a:sy n="13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/>
          <p:cNvSpPr/>
          <p:nvPr/>
        </p:nvSpPr>
        <p:spPr>
          <a:xfrm>
            <a:off x="1628801" y="196735"/>
            <a:ext cx="4896544" cy="126218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3" name="Rectangle 32"/>
          <p:cNvSpPr/>
          <p:nvPr/>
        </p:nvSpPr>
        <p:spPr>
          <a:xfrm>
            <a:off x="685800" y="1619672"/>
            <a:ext cx="5839544" cy="7128792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2" name="Rectangle 31"/>
          <p:cNvSpPr/>
          <p:nvPr/>
        </p:nvSpPr>
        <p:spPr>
          <a:xfrm>
            <a:off x="188640" y="1619672"/>
            <a:ext cx="171450" cy="7128792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4" name="Title 7"/>
          <p:cNvSpPr txBox="1">
            <a:spLocks/>
          </p:cNvSpPr>
          <p:nvPr userDrawn="1"/>
        </p:nvSpPr>
        <p:spPr>
          <a:xfrm>
            <a:off x="1628801" y="269688"/>
            <a:ext cx="4896544" cy="542203"/>
          </a:xfrm>
          <a:prstGeom prst="rect">
            <a:avLst/>
          </a:prstGeom>
        </p:spPr>
        <p:txBody>
          <a:bodyPr vert="horz" anchor="t" anchorCtr="0">
            <a:normAutofit fontScale="92500" lnSpcReduction="10000"/>
          </a:bodyPr>
          <a:lstStyle>
            <a:lvl1pPr algn="r" rtl="0" eaLnBrk="1" latinLnBrk="0" hangingPunct="1">
              <a:spcBef>
                <a:spcPct val="0"/>
              </a:spcBef>
              <a:buNone/>
              <a:defRPr kumimoji="0"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dirty="0"/>
              <a:t>Key</a:t>
            </a:r>
            <a:r>
              <a:rPr lang="en-US" baseline="0" dirty="0"/>
              <a:t> Instant Recall Facts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1628775" y="827089"/>
            <a:ext cx="4895850" cy="631825"/>
          </a:xfrm>
        </p:spPr>
        <p:txBody>
          <a:bodyPr/>
          <a:lstStyle>
            <a:lvl1pPr marL="0" indent="0" algn="ctr">
              <a:buNone/>
              <a:defRPr>
                <a:latin typeface="Calibri" panose="020F0502020204030204" pitchFamily="34" charset="0"/>
              </a:defRPr>
            </a:lvl1pPr>
            <a:lvl2pPr>
              <a:defRPr>
                <a:latin typeface="Calibri" panose="020F0502020204030204" pitchFamily="34" charset="0"/>
              </a:defRPr>
            </a:lvl2pPr>
            <a:lvl3pPr>
              <a:defRPr>
                <a:latin typeface="Calibri" panose="020F0502020204030204" pitchFamily="34" charset="0"/>
              </a:defRPr>
            </a:lvl3pPr>
            <a:lvl4pPr>
              <a:defRPr>
                <a:latin typeface="Calibri" panose="020F0502020204030204" pitchFamily="34" charset="0"/>
              </a:defRPr>
            </a:lvl4pPr>
            <a:lvl5pPr>
              <a:defRPr>
                <a:latin typeface="Calibri" panose="020F050202020403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1"/>
          </p:nvPr>
        </p:nvSpPr>
        <p:spPr>
          <a:xfrm>
            <a:off x="685801" y="1619251"/>
            <a:ext cx="5838825" cy="504479"/>
          </a:xfrm>
        </p:spPr>
        <p:txBody>
          <a:bodyPr>
            <a:normAutofit/>
          </a:bodyPr>
          <a:lstStyle>
            <a:lvl1pPr marL="0" indent="0" algn="ctr">
              <a:buNone/>
              <a:defRPr sz="1600" b="1">
                <a:latin typeface="Calibri" panose="020F0502020204030204" pitchFamily="34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2"/>
          </p:nvPr>
        </p:nvSpPr>
        <p:spPr>
          <a:xfrm>
            <a:off x="686519" y="5724128"/>
            <a:ext cx="5838825" cy="3024336"/>
          </a:xfrm>
        </p:spPr>
        <p:txBody>
          <a:bodyPr/>
          <a:lstStyle>
            <a:lvl1pPr marL="0" indent="0">
              <a:buNone/>
              <a:defRPr sz="1200">
                <a:latin typeface="Calibri" panose="020F0502020204030204" pitchFamily="34" charset="0"/>
              </a:defRPr>
            </a:lvl1pPr>
            <a:lvl2pPr marL="274320" indent="0">
              <a:buNone/>
              <a:defRPr sz="1050">
                <a:latin typeface="Calibri" panose="020F0502020204030204" pitchFamily="34" charset="0"/>
              </a:defRPr>
            </a:lvl2pPr>
            <a:lvl3pPr>
              <a:defRPr sz="1050">
                <a:latin typeface="Calibri" panose="020F0502020204030204" pitchFamily="34" charset="0"/>
              </a:defRPr>
            </a:lvl3pPr>
            <a:lvl4pPr>
              <a:defRPr>
                <a:latin typeface="Calibri" panose="020F0502020204030204" pitchFamily="34" charset="0"/>
              </a:defRPr>
            </a:lvl4pPr>
            <a:lvl5pPr>
              <a:defRPr>
                <a:latin typeface="Calibri" panose="020F050202020403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12" name="TextBox 11"/>
          <p:cNvSpPr txBox="1"/>
          <p:nvPr userDrawn="1"/>
        </p:nvSpPr>
        <p:spPr>
          <a:xfrm>
            <a:off x="694929" y="2054424"/>
            <a:ext cx="583954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By the end of this half term, children should know the following facts. The aim is for them to recall these facts </a:t>
            </a:r>
            <a:r>
              <a:rPr kumimoji="0" lang="en-GB" altLang="en-US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instantly</a:t>
            </a: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.</a:t>
            </a:r>
            <a:endParaRPr kumimoji="0" lang="en-GB" altLang="en-US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anose="020F0502020204030204" pitchFamily="34" charset="0"/>
              <a:cs typeface="Arial" pitchFamily="34" charset="0"/>
            </a:endParaRPr>
          </a:p>
          <a:p>
            <a:endParaRPr lang="en-GB" dirty="0"/>
          </a:p>
        </p:txBody>
      </p:sp>
      <p:sp>
        <p:nvSpPr>
          <p:cNvPr id="15" name="Content Placeholder 14"/>
          <p:cNvSpPr>
            <a:spLocks noGrp="1"/>
          </p:cNvSpPr>
          <p:nvPr>
            <p:ph sz="quarter" idx="13"/>
          </p:nvPr>
        </p:nvSpPr>
        <p:spPr>
          <a:xfrm>
            <a:off x="719336" y="2555776"/>
            <a:ext cx="3390900" cy="2224088"/>
          </a:xfrm>
        </p:spPr>
        <p:txBody>
          <a:bodyPr/>
          <a:lstStyle>
            <a:lvl1pPr>
              <a:defRPr>
                <a:latin typeface="Calibri" panose="020F0502020204030204" pitchFamily="34" charset="0"/>
              </a:defRPr>
            </a:lvl1pPr>
            <a:lvl2pPr>
              <a:defRPr>
                <a:latin typeface="Calibri" panose="020F0502020204030204" pitchFamily="34" charset="0"/>
              </a:defRPr>
            </a:lvl2pPr>
            <a:lvl3pPr>
              <a:defRPr>
                <a:latin typeface="Calibri" panose="020F0502020204030204" pitchFamily="34" charset="0"/>
              </a:defRPr>
            </a:lvl3pPr>
            <a:lvl4pPr>
              <a:defRPr>
                <a:latin typeface="Calibri" panose="020F0502020204030204" pitchFamily="34" charset="0"/>
              </a:defRPr>
            </a:lvl4pPr>
            <a:lvl5pPr>
              <a:defRPr>
                <a:latin typeface="Calibri" panose="020F050202020403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23" name="Text Placeholder 22"/>
          <p:cNvSpPr>
            <a:spLocks noGrp="1"/>
          </p:cNvSpPr>
          <p:nvPr>
            <p:ph type="body" sz="quarter" idx="14"/>
          </p:nvPr>
        </p:nvSpPr>
        <p:spPr>
          <a:xfrm>
            <a:off x="4288334" y="2987824"/>
            <a:ext cx="2020987" cy="1368152"/>
          </a:xfrm>
          <a:solidFill>
            <a:schemeClr val="bg1">
              <a:lumMod val="85000"/>
            </a:schemeClr>
          </a:solidFill>
          <a:ln cap="rnd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none"/>
        </p:style>
        <p:txBody>
          <a:bodyPr/>
          <a:lstStyle>
            <a:lvl1pPr marL="0" indent="0" algn="ctr">
              <a:buNone/>
              <a:defRPr sz="1200" b="1" u="sng">
                <a:latin typeface="Calibri" panose="020F0502020204030204" pitchFamily="34" charset="0"/>
              </a:defRPr>
            </a:lvl1pPr>
            <a:lvl2pPr marL="274320" indent="0" algn="l">
              <a:buNone/>
              <a:defRPr sz="1200">
                <a:latin typeface="Calibri" panose="020F0502020204030204" pitchFamily="34" charset="0"/>
              </a:defRPr>
            </a:lvl2pPr>
            <a:lvl3pPr>
              <a:defRPr>
                <a:latin typeface="Calibri" panose="020F0502020204030204" pitchFamily="34" charset="0"/>
              </a:defRPr>
            </a:lvl3pPr>
            <a:lvl4pPr>
              <a:defRPr>
                <a:latin typeface="Calibri" panose="020F0502020204030204" pitchFamily="34" charset="0"/>
              </a:defRPr>
            </a:lvl4pPr>
            <a:lvl5pPr>
              <a:defRPr>
                <a:latin typeface="Calibri" panose="020F050202020403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34" name="Text Placeholder 10"/>
          <p:cNvSpPr>
            <a:spLocks noGrp="1"/>
          </p:cNvSpPr>
          <p:nvPr>
            <p:ph type="body" sz="quarter" idx="15"/>
          </p:nvPr>
        </p:nvSpPr>
        <p:spPr>
          <a:xfrm>
            <a:off x="685801" y="4932041"/>
            <a:ext cx="5838825" cy="614164"/>
          </a:xfrm>
        </p:spPr>
        <p:txBody>
          <a:bodyPr/>
          <a:lstStyle>
            <a:lvl1pPr marL="0" indent="0">
              <a:buNone/>
              <a:defRPr sz="1200">
                <a:latin typeface="Calibri" panose="020F0502020204030204" pitchFamily="34" charset="0"/>
              </a:defRPr>
            </a:lvl1pPr>
            <a:lvl2pPr marL="274320" indent="0">
              <a:buNone/>
              <a:defRPr sz="1050">
                <a:latin typeface="Calibri" panose="020F0502020204030204" pitchFamily="34" charset="0"/>
              </a:defRPr>
            </a:lvl2pPr>
            <a:lvl3pPr>
              <a:defRPr sz="1050">
                <a:latin typeface="Calibri" panose="020F0502020204030204" pitchFamily="34" charset="0"/>
              </a:defRPr>
            </a:lvl3pPr>
            <a:lvl4pPr>
              <a:defRPr>
                <a:latin typeface="Calibri" panose="020F0502020204030204" pitchFamily="34" charset="0"/>
              </a:defRPr>
            </a:lvl4pPr>
            <a:lvl5pPr>
              <a:defRPr>
                <a:latin typeface="Calibri" panose="020F050202020403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934D29-56AD-4E9C-96DE-62FBA6B8D7B3}" type="datetimeFigureOut">
              <a:rPr lang="en-GB" smtClean="0"/>
              <a:t>20/11/2024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DB1074-21D6-4ADA-8D77-D7292AA4D2E3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342900" y="1625600"/>
            <a:ext cx="6172200" cy="658368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3962400"/>
            <a:ext cx="5143500" cy="1422400"/>
          </a:xfrm>
        </p:spPr>
        <p:txBody>
          <a:bodyPr anchor="t" anchorCtr="0"/>
          <a:lstStyle>
            <a:lvl1pPr algn="r">
              <a:buNone/>
              <a:defRPr sz="3200" b="0" cap="none" baseline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1550" y="5689600"/>
            <a:ext cx="5086350" cy="1524000"/>
          </a:xfrm>
        </p:spPr>
        <p:txBody>
          <a:bodyPr anchor="t" anchorCtr="0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800600" y="8473440"/>
            <a:ext cx="1714500" cy="487680"/>
          </a:xfrm>
        </p:spPr>
        <p:txBody>
          <a:bodyPr/>
          <a:lstStyle/>
          <a:p>
            <a:fld id="{BA934D29-56AD-4E9C-96DE-62FBA6B8D7B3}" type="datetimeFigureOut">
              <a:rPr lang="en-GB" smtClean="0"/>
              <a:t>20/11/2024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173986" y="8473440"/>
            <a:ext cx="2606040" cy="487680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2386" y="8473440"/>
            <a:ext cx="1140714" cy="487680"/>
          </a:xfrm>
        </p:spPr>
        <p:txBody>
          <a:bodyPr/>
          <a:lstStyle/>
          <a:p>
            <a:fld id="{E5DB1074-21D6-4ADA-8D77-D7292AA4D2E3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685800" y="3759200"/>
            <a:ext cx="5486400" cy="170688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Rectangle 7"/>
          <p:cNvSpPr/>
          <p:nvPr/>
        </p:nvSpPr>
        <p:spPr>
          <a:xfrm>
            <a:off x="685800" y="3759200"/>
            <a:ext cx="171450" cy="170688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04800"/>
            <a:ext cx="6172200" cy="1219200"/>
          </a:xfrm>
        </p:spPr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934D29-56AD-4E9C-96DE-62FBA6B8D7B3}" type="datetimeFigureOut">
              <a:rPr lang="en-GB" smtClean="0"/>
              <a:t>20/11/2024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DB1074-21D6-4ADA-8D77-D7292AA4D2E3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342900" y="1625600"/>
            <a:ext cx="3031236" cy="658368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3474149" y="1621536"/>
            <a:ext cx="3031236" cy="658368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04800"/>
            <a:ext cx="6172200" cy="12192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1" y="1714500"/>
            <a:ext cx="3030141" cy="914400"/>
          </a:xfrm>
          <a:noFill/>
          <a:ln>
            <a:noFill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3486152" y="1727200"/>
            <a:ext cx="3031331" cy="914400"/>
          </a:xfrm>
          <a:noFill/>
          <a:ln>
            <a:noFill/>
          </a:ln>
        </p:spPr>
        <p:txBody>
          <a:bodyPr lIns="91440" anchor="b" anchorCtr="0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934D29-56AD-4E9C-96DE-62FBA6B8D7B3}" type="datetimeFigureOut">
              <a:rPr lang="en-GB" smtClean="0"/>
              <a:t>20/11/2024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DB1074-21D6-4ADA-8D77-D7292AA4D2E3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342900" y="2844800"/>
            <a:ext cx="3028950" cy="53848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3486150" y="2844800"/>
            <a:ext cx="3028950" cy="53848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04800"/>
            <a:ext cx="6172200" cy="1219200"/>
          </a:xfrm>
        </p:spPr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934D29-56AD-4E9C-96DE-62FBA6B8D7B3}" type="datetimeFigureOut">
              <a:rPr lang="en-GB" smtClean="0"/>
              <a:t>20/11/2024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DB1074-21D6-4ADA-8D77-D7292AA4D2E3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6" name="Isosceles Triangle 5"/>
          <p:cNvSpPr>
            <a:spLocks noChangeAspect="1"/>
          </p:cNvSpPr>
          <p:nvPr/>
        </p:nvSpPr>
        <p:spPr>
          <a:xfrm rot="5400000">
            <a:off x="258662" y="8658391"/>
            <a:ext cx="254465" cy="90236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934D29-56AD-4E9C-96DE-62FBA6B8D7B3}" type="datetimeFigureOut">
              <a:rPr lang="en-GB" smtClean="0"/>
              <a:t>20/11/2024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DB1074-21D6-4ADA-8D77-D7292AA4D2E3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5" name="Straight Connector 4"/>
          <p:cNvSpPr>
            <a:spLocks noChangeShapeType="1"/>
          </p:cNvSpPr>
          <p:nvPr/>
        </p:nvSpPr>
        <p:spPr bwMode="auto">
          <a:xfrm>
            <a:off x="342900" y="8470900"/>
            <a:ext cx="61722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6" name="Isosceles Triangle 5"/>
          <p:cNvSpPr>
            <a:spLocks noChangeAspect="1"/>
          </p:cNvSpPr>
          <p:nvPr/>
        </p:nvSpPr>
        <p:spPr>
          <a:xfrm rot="5400000">
            <a:off x="258662" y="8658391"/>
            <a:ext cx="254465" cy="90236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43450" y="406400"/>
            <a:ext cx="1885950" cy="1117600"/>
          </a:xfrm>
        </p:spPr>
        <p:txBody>
          <a:bodyPr anchor="b" anchorCtr="0">
            <a:noAutofit/>
          </a:bodyPr>
          <a:lstStyle>
            <a:lvl1pPr algn="l">
              <a:buNone/>
              <a:defRPr sz="20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743450" y="1625602"/>
            <a:ext cx="1885950" cy="6457951"/>
          </a:xfrm>
        </p:spPr>
        <p:txBody>
          <a:bodyPr/>
          <a:lstStyle>
            <a:lvl1pPr marL="0" indent="0">
              <a:lnSpc>
                <a:spcPts val="22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934D29-56AD-4E9C-96DE-62FBA6B8D7B3}" type="datetimeFigureOut">
              <a:rPr lang="en-GB" smtClean="0"/>
              <a:t>20/11/2024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DB1074-21D6-4ADA-8D77-D7292AA4D2E3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342900" y="8470900"/>
            <a:ext cx="61722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 rot="5400000">
            <a:off x="610264" y="4432300"/>
            <a:ext cx="804672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Isosceles Triangle 8"/>
          <p:cNvSpPr>
            <a:spLocks noChangeAspect="1"/>
          </p:cNvSpPr>
          <p:nvPr/>
        </p:nvSpPr>
        <p:spPr>
          <a:xfrm rot="5400000">
            <a:off x="258662" y="8658391"/>
            <a:ext cx="254465" cy="90236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Content Placeholder 11"/>
          <p:cNvSpPr>
            <a:spLocks noGrp="1"/>
          </p:cNvSpPr>
          <p:nvPr>
            <p:ph sz="quarter" idx="1"/>
          </p:nvPr>
        </p:nvSpPr>
        <p:spPr>
          <a:xfrm>
            <a:off x="228600" y="406400"/>
            <a:ext cx="4286250" cy="76200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667808"/>
            <a:ext cx="6172200" cy="899584"/>
          </a:xfrm>
          <a:ln>
            <a:solidFill>
              <a:schemeClr val="accent1"/>
            </a:solidFill>
          </a:ln>
        </p:spPr>
        <p:txBody>
          <a:bodyPr lIns="274320" anchor="ctr"/>
          <a:lstStyle>
            <a:lvl1pPr algn="r">
              <a:buNone/>
              <a:defRPr sz="2000" b="0">
                <a:solidFill>
                  <a:schemeClr val="tx1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42900" y="2540000"/>
            <a:ext cx="6172200" cy="5693664"/>
          </a:xfrm>
          <a:solidFill>
            <a:schemeClr val="tx1">
              <a:shade val="50000"/>
            </a:schemeClr>
          </a:solidFill>
          <a:ln>
            <a:noFill/>
          </a:ln>
          <a:effectLst/>
        </p:spPr>
        <p:txBody>
          <a:bodyPr/>
          <a:lstStyle>
            <a:lvl1pPr marL="0" indent="0">
              <a:spcBef>
                <a:spcPts val="600"/>
              </a:spcBef>
              <a:buNone/>
              <a:defRPr sz="3200"/>
            </a:lvl1pPr>
          </a:lstStyle>
          <a:p>
            <a:r>
              <a:rPr kumimoji="0"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1625600"/>
            <a:ext cx="6172200" cy="711200"/>
          </a:xfrm>
        </p:spPr>
        <p:txBody>
          <a:bodyPr anchor="ctr" anchorCtr="0"/>
          <a:lstStyle>
            <a:lvl1pPr marL="0" indent="0" algn="l">
              <a:buFontTx/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934D29-56AD-4E9C-96DE-62FBA6B8D7B3}" type="datetimeFigureOut">
              <a:rPr lang="en-GB" smtClean="0"/>
              <a:t>20/11/2024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DB1074-21D6-4ADA-8D77-D7292AA4D2E3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342900" y="8470900"/>
            <a:ext cx="61722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Isosceles Triangle 8"/>
          <p:cNvSpPr>
            <a:spLocks noChangeAspect="1"/>
          </p:cNvSpPr>
          <p:nvPr/>
        </p:nvSpPr>
        <p:spPr>
          <a:xfrm rot="5400000">
            <a:off x="258662" y="8658391"/>
            <a:ext cx="254465" cy="90236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0" name="Rectangle 9"/>
          <p:cNvSpPr/>
          <p:nvPr/>
        </p:nvSpPr>
        <p:spPr>
          <a:xfrm>
            <a:off x="342900" y="667808"/>
            <a:ext cx="137160" cy="9144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934D29-56AD-4E9C-96DE-62FBA6B8D7B3}" type="datetimeFigureOut">
              <a:rPr lang="en-GB" smtClean="0"/>
              <a:t>20/11/2024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DB1074-21D6-4ADA-8D77-D7292AA4D2E3}" type="slidenum">
              <a:rPr lang="en-GB" smtClean="0"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72050" y="366186"/>
            <a:ext cx="1543050" cy="7802033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2900" y="366186"/>
            <a:ext cx="4514850" cy="7802033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934D29-56AD-4E9C-96DE-62FBA6B8D7B3}" type="datetimeFigureOut">
              <a:rPr lang="en-GB" smtClean="0"/>
              <a:t>20/11/2024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DB1074-21D6-4ADA-8D77-D7292AA4D2E3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342900" y="8470900"/>
            <a:ext cx="61722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8" name="Isosceles Triangle 7"/>
          <p:cNvSpPr>
            <a:spLocks noChangeAspect="1"/>
          </p:cNvSpPr>
          <p:nvPr/>
        </p:nvSpPr>
        <p:spPr>
          <a:xfrm rot="5400000">
            <a:off x="258662" y="8658391"/>
            <a:ext cx="254465" cy="90236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 rot="5400000">
            <a:off x="1015325" y="4269269"/>
            <a:ext cx="780288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342900" y="203200"/>
            <a:ext cx="6172200" cy="1320800"/>
          </a:xfrm>
          <a:prstGeom prst="rect">
            <a:avLst/>
          </a:prstGeom>
        </p:spPr>
        <p:txBody>
          <a:bodyPr vert="horz" anchor="b" anchorCtr="0">
            <a:norm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342900" y="1625600"/>
            <a:ext cx="6172200" cy="6547104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4800600" y="8475133"/>
            <a:ext cx="1716786" cy="48768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BA934D29-56AD-4E9C-96DE-62FBA6B8D7B3}" type="datetimeFigureOut">
              <a:rPr lang="en-GB" smtClean="0"/>
              <a:t>20/11/2024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2173986" y="8475133"/>
            <a:ext cx="2628900" cy="48768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459486" y="8475133"/>
            <a:ext cx="1485900" cy="48768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E5DB1074-21D6-4ADA-8D77-D7292AA4D2E3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28" name="Straight Connector 27"/>
          <p:cNvSpPr>
            <a:spLocks noChangeShapeType="1"/>
          </p:cNvSpPr>
          <p:nvPr/>
        </p:nvSpPr>
        <p:spPr bwMode="auto">
          <a:xfrm>
            <a:off x="342900" y="8470900"/>
            <a:ext cx="61722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9" name="Straight Connector 28"/>
          <p:cNvSpPr>
            <a:spLocks noChangeShapeType="1"/>
          </p:cNvSpPr>
          <p:nvPr/>
        </p:nvSpPr>
        <p:spPr bwMode="auto">
          <a:xfrm>
            <a:off x="342900" y="1524000"/>
            <a:ext cx="61722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0" name="Isosceles Triangle 9"/>
          <p:cNvSpPr>
            <a:spLocks noChangeAspect="1"/>
          </p:cNvSpPr>
          <p:nvPr/>
        </p:nvSpPr>
        <p:spPr>
          <a:xfrm rot="5400000">
            <a:off x="258662" y="8658391"/>
            <a:ext cx="254465" cy="90236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32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6000"/>
        <a:buFont typeface="Wingdings 3"/>
        <a:buChar char="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ts val="500"/>
        </a:spcBef>
        <a:buClr>
          <a:schemeClr val="accent2"/>
        </a:buClr>
        <a:buSzPct val="76000"/>
        <a:buFont typeface="Wingdings 3"/>
        <a:buChar char=""/>
        <a:defRPr kumimoji="0"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500"/>
        </a:spcBef>
        <a:buClr>
          <a:schemeClr val="bg1">
            <a:shade val="50000"/>
          </a:schemeClr>
        </a:buClr>
        <a:buSzPct val="76000"/>
        <a:buFont typeface="Wingdings 3"/>
        <a:buChar char="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400"/>
        </a:spcBef>
        <a:buClr>
          <a:schemeClr val="accent2">
            <a:shade val="75000"/>
          </a:schemeClr>
        </a:buClr>
        <a:buSzPct val="70000"/>
        <a:buFont typeface="Wingdings"/>
        <a:buChar char="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00"/>
        </a:spcBef>
        <a:buClr>
          <a:schemeClr val="accent2"/>
        </a:buClr>
        <a:buSzPct val="70000"/>
        <a:buFont typeface="Wingdings"/>
        <a:buChar char="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 dirty="0"/>
              <a:t>Year 6 – Autumn 2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GB" dirty="0"/>
              <a:t>I can </a:t>
            </a:r>
            <a:r>
              <a:rPr lang="en-GB" dirty="0" smtClean="0"/>
              <a:t>add and subtract fractions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2"/>
          </p:nvPr>
        </p:nvSpPr>
        <p:spPr>
          <a:xfrm>
            <a:off x="686519" y="6338292"/>
            <a:ext cx="5838825" cy="2410171"/>
          </a:xfrm>
        </p:spPr>
        <p:txBody>
          <a:bodyPr>
            <a:norm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en-GB" altLang="en-US" sz="1400" u="sng" dirty="0">
                <a:ea typeface="Calibri" panose="020F0502020204030204" pitchFamily="34" charset="0"/>
                <a:cs typeface="Times New Roman" pitchFamily="18" charset="0"/>
              </a:rPr>
              <a:t>Top Tips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GB" altLang="en-US" dirty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en-GB" altLang="en-US" dirty="0">
                <a:ea typeface="Calibri" pitchFamily="34" charset="0"/>
                <a:cs typeface="Times New Roman" pitchFamily="18" charset="0"/>
              </a:rPr>
              <a:t>The secret to success is practising </a:t>
            </a:r>
            <a:r>
              <a:rPr lang="en-GB" altLang="en-US" b="1" dirty="0">
                <a:ea typeface="Calibri" pitchFamily="34" charset="0"/>
                <a:cs typeface="Times New Roman" pitchFamily="18" charset="0"/>
              </a:rPr>
              <a:t>little</a:t>
            </a:r>
            <a:r>
              <a:rPr lang="en-GB" altLang="en-US" dirty="0">
                <a:ea typeface="Calibri" pitchFamily="34" charset="0"/>
                <a:cs typeface="Times New Roman" pitchFamily="18" charset="0"/>
              </a:rPr>
              <a:t> and </a:t>
            </a:r>
            <a:r>
              <a:rPr lang="en-GB" altLang="en-US" b="1" dirty="0">
                <a:ea typeface="Calibri" pitchFamily="34" charset="0"/>
                <a:cs typeface="Times New Roman" pitchFamily="18" charset="0"/>
              </a:rPr>
              <a:t>often</a:t>
            </a:r>
            <a:r>
              <a:rPr lang="en-GB" altLang="en-US" dirty="0">
                <a:ea typeface="Calibri" pitchFamily="34" charset="0"/>
                <a:cs typeface="Times New Roman" pitchFamily="18" charset="0"/>
              </a:rPr>
              <a:t>. Use time wisely. Can you practise these KIRFs while walking to school or during a car journey? If your child is not yet confident with identifying factor pairs of a number, you may want to refer to the Year 5 Summer 2 sheet to practise this first. If you would like more ideas, please speak to your child’s teacher.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GB" altLang="en-US" dirty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en-GB" altLang="en-US" dirty="0">
                <a:cs typeface="Arial" pitchFamily="34" charset="0"/>
              </a:rPr>
              <a:t>There are many online games to practise finding the greatest common factor, for example: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en-GB" altLang="en-US" dirty="0">
                <a:cs typeface="Arial" pitchFamily="34" charset="0"/>
              </a:rPr>
              <a:t>http://www.fun4thebrain.com/beyondfacts/gcfsketch.html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GB" altLang="en-US" dirty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en-GB" altLang="en-US" dirty="0">
                <a:cs typeface="Arial" pitchFamily="34" charset="0"/>
              </a:rPr>
              <a:t>Choose two numbers. Take it in turns to name factors. Who can find the most?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4"/>
          </p:nvPr>
        </p:nvSpPr>
        <p:spPr>
          <a:xfrm>
            <a:off x="4288334" y="2411760"/>
            <a:ext cx="2020987" cy="1440160"/>
          </a:xfrm>
        </p:spPr>
        <p:txBody>
          <a:bodyPr>
            <a:normAutofit/>
          </a:bodyPr>
          <a:lstStyle/>
          <a:p>
            <a:r>
              <a:rPr lang="en-GB" dirty="0"/>
              <a:t>Key Vocabulary</a:t>
            </a:r>
          </a:p>
          <a:p>
            <a:pPr algn="l"/>
            <a:r>
              <a:rPr lang="en-GB" u="none" dirty="0"/>
              <a:t>factor</a:t>
            </a:r>
            <a:endParaRPr lang="en-GB" b="0" u="none" dirty="0"/>
          </a:p>
          <a:p>
            <a:pPr algn="l"/>
            <a:r>
              <a:rPr lang="en-GB" u="none" dirty="0"/>
              <a:t>common factor</a:t>
            </a:r>
          </a:p>
          <a:p>
            <a:pPr algn="l"/>
            <a:r>
              <a:rPr lang="en-GB" u="none" dirty="0"/>
              <a:t>multiple</a:t>
            </a:r>
          </a:p>
          <a:p>
            <a:pPr algn="l"/>
            <a:r>
              <a:rPr lang="en-GB" u="none" dirty="0"/>
              <a:t>greatest common factor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13"/>
          </p:nvPr>
        </p:nvSpPr>
        <p:spPr>
          <a:xfrm>
            <a:off x="719336" y="2555776"/>
            <a:ext cx="3390900" cy="2376264"/>
          </a:xfrm>
        </p:spPr>
        <p:txBody>
          <a:bodyPr>
            <a:normAutofit/>
          </a:bodyPr>
          <a:lstStyle/>
          <a:p>
            <a:pPr marL="0" indent="0">
              <a:buNone/>
              <a:tabLst>
                <a:tab pos="268288" algn="l"/>
              </a:tabLst>
            </a:pPr>
            <a:r>
              <a:rPr lang="en-GB" sz="1200" i="1" dirty="0" smtClean="0">
                <a:ea typeface="Calibri" pitchFamily="34" charset="0"/>
                <a:cs typeface="Times New Roman" pitchFamily="18" charset="0"/>
              </a:rPr>
              <a:t>The factors of a number are all numbers which divide it with no remainder.</a:t>
            </a:r>
          </a:p>
          <a:p>
            <a:pPr marL="0" indent="0">
              <a:buNone/>
              <a:tabLst>
                <a:tab pos="268288" algn="l"/>
              </a:tabLst>
            </a:pPr>
            <a:r>
              <a:rPr lang="en-GB" sz="1200" i="1" dirty="0" smtClean="0">
                <a:ea typeface="Calibri" pitchFamily="34" charset="0"/>
                <a:cs typeface="Times New Roman" pitchFamily="18" charset="0"/>
              </a:rPr>
              <a:t>E.g. the factors of 24 are 1, 2, 3, 4, 6, 8, 12, and 24. The factors of  56 are 1, 2, 4, 7, 8, 14, 28 and 56.</a:t>
            </a:r>
          </a:p>
          <a:p>
            <a:pPr marL="0" indent="0">
              <a:buNone/>
              <a:tabLst>
                <a:tab pos="268288" algn="l"/>
              </a:tabLst>
            </a:pPr>
            <a:r>
              <a:rPr lang="en-GB" sz="1200" i="1" dirty="0" smtClean="0">
                <a:ea typeface="Calibri" pitchFamily="34" charset="0"/>
                <a:cs typeface="Times New Roman" pitchFamily="18" charset="0"/>
              </a:rPr>
              <a:t>The common factors of two numbers are the factors they share.</a:t>
            </a:r>
          </a:p>
          <a:p>
            <a:pPr marL="0" indent="0">
              <a:buNone/>
              <a:tabLst>
                <a:tab pos="268288" algn="l"/>
              </a:tabLst>
            </a:pPr>
            <a:r>
              <a:rPr lang="en-GB" sz="1200" i="1" dirty="0" smtClean="0">
                <a:ea typeface="Calibri" pitchFamily="34" charset="0"/>
                <a:cs typeface="Times New Roman" pitchFamily="18" charset="0"/>
              </a:rPr>
              <a:t>E.g. the common factors of 24 and 56 are 1, 2, 4 and 8.</a:t>
            </a:r>
          </a:p>
          <a:p>
            <a:pPr marL="0" indent="0">
              <a:buNone/>
              <a:tabLst>
                <a:tab pos="268288" algn="l"/>
              </a:tabLst>
            </a:pPr>
            <a:r>
              <a:rPr lang="en-GB" sz="1200" i="1" dirty="0" smtClean="0">
                <a:ea typeface="Calibri" pitchFamily="34" charset="0"/>
                <a:cs typeface="Times New Roman" pitchFamily="18" charset="0"/>
              </a:rPr>
              <a:t>The greatest common factor of 24 and 56 is 8.</a:t>
            </a:r>
          </a:p>
          <a:p>
            <a:pPr marL="0" indent="0">
              <a:buNone/>
              <a:tabLst>
                <a:tab pos="268288" algn="l"/>
              </a:tabLst>
            </a:pPr>
            <a:endParaRPr lang="en-GB" sz="1200" i="1" dirty="0">
              <a:ea typeface="Calibri" pitchFamily="34" charset="0"/>
              <a:cs typeface="Times New Roman" pitchFamily="18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8720" y="4788162"/>
            <a:ext cx="5184577" cy="15347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4400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gin">
  <a:themeElements>
    <a:clrScheme name="Origin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Origin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rigin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1897</TotalTime>
  <Words>235</Words>
  <Application>Microsoft Office PowerPoint</Application>
  <PresentationFormat>On-screen Show (4:3)</PresentationFormat>
  <Paragraphs>20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9" baseType="lpstr">
      <vt:lpstr>Arial</vt:lpstr>
      <vt:lpstr>Bookman Old Style</vt:lpstr>
      <vt:lpstr>Calibri</vt:lpstr>
      <vt:lpstr>Gill Sans MT</vt:lpstr>
      <vt:lpstr>Times New Roman</vt:lpstr>
      <vt:lpstr>Wingdings</vt:lpstr>
      <vt:lpstr>Wingdings 3</vt:lpstr>
      <vt:lpstr>Origin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Joanna Harbour</dc:creator>
  <cp:lastModifiedBy>eshehu</cp:lastModifiedBy>
  <cp:revision>143</cp:revision>
  <cp:lastPrinted>2021-03-09T14:41:12Z</cp:lastPrinted>
  <dcterms:created xsi:type="dcterms:W3CDTF">2014-08-28T09:37:14Z</dcterms:created>
  <dcterms:modified xsi:type="dcterms:W3CDTF">2024-11-20T17:05:36Z</dcterms:modified>
</cp:coreProperties>
</file>